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139" r:id="rId3"/>
    <p:sldId id="1140" r:id="rId4"/>
    <p:sldId id="1152" r:id="rId5"/>
    <p:sldId id="1153" r:id="rId6"/>
    <p:sldId id="1154" r:id="rId7"/>
    <p:sldId id="1160" r:id="rId8"/>
    <p:sldId id="1161" r:id="rId9"/>
    <p:sldId id="1162" r:id="rId10"/>
    <p:sldId id="1172" r:id="rId11"/>
    <p:sldId id="1174" r:id="rId12"/>
    <p:sldId id="1199" r:id="rId13"/>
    <p:sldId id="1200" r:id="rId14"/>
    <p:sldId id="1179"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06" autoAdjust="0"/>
  </p:normalViewPr>
  <p:slideViewPr>
    <p:cSldViewPr>
      <p:cViewPr varScale="1">
        <p:scale>
          <a:sx n="111" d="100"/>
          <a:sy n="111" d="100"/>
        </p:scale>
        <p:origin x="45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第八章   化学与可持续发展</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化学品的合理使用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2"/>
          <a:stretch>
            <a:fillRect/>
          </a:stretch>
        </p:blipFill>
        <p:spPr>
          <a:xfrm>
            <a:off x="2913422" y="836712"/>
            <a:ext cx="6638168" cy="573653"/>
          </a:xfrm>
          <a:prstGeom prst="rect">
            <a:avLst/>
          </a:prstGeom>
        </p:spPr>
      </p:pic>
      <p:pic>
        <p:nvPicPr>
          <p:cNvPr id="5" name="要点1.eps" descr="id:2147491667;FounderCES"/>
          <p:cNvPicPr/>
          <p:nvPr/>
        </p:nvPicPr>
        <p:blipFill>
          <a:blip r:embed="rId3"/>
          <a:stretch>
            <a:fillRect/>
          </a:stretch>
        </p:blipFill>
        <p:spPr>
          <a:xfrm>
            <a:off x="504460" y="1646052"/>
            <a:ext cx="980430" cy="344346"/>
          </a:xfrm>
          <a:prstGeom prst="rect">
            <a:avLst/>
          </a:prstGeom>
        </p:spPr>
      </p:pic>
      <p:sp>
        <p:nvSpPr>
          <p:cNvPr id="3" name="内容占位符 2"/>
          <p:cNvSpPr>
            <a:spLocks noGrp="1"/>
          </p:cNvSpPr>
          <p:nvPr>
            <p:ph idx="1"/>
          </p:nvPr>
        </p:nvSpPr>
        <p:spPr>
          <a:xfrm>
            <a:off x="360854" y="1486525"/>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学品的合理使用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化肥、农药的利与弊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1809572825"/>
              </p:ext>
            </p:extLst>
          </p:nvPr>
        </p:nvGraphicFramePr>
        <p:xfrm>
          <a:off x="504460" y="2729448"/>
          <a:ext cx="11279378" cy="3291840"/>
        </p:xfrm>
        <a:graphic>
          <a:graphicData uri="http://schemas.openxmlformats.org/drawingml/2006/table">
            <a:tbl>
              <a:tblPr firstRow="1" firstCol="1" bandRow="1"/>
              <a:tblGrid>
                <a:gridCol w="5302714">
                  <a:extLst>
                    <a:ext uri="{9D8B030D-6E8A-4147-A177-3AD203B41FA5}">
                      <a16:colId xmlns:a16="http://schemas.microsoft.com/office/drawing/2014/main" val="3121681537"/>
                    </a:ext>
                  </a:extLst>
                </a:gridCol>
                <a:gridCol w="5976664">
                  <a:extLst>
                    <a:ext uri="{9D8B030D-6E8A-4147-A177-3AD203B41FA5}">
                      <a16:colId xmlns:a16="http://schemas.microsoft.com/office/drawing/2014/main" val="316680271"/>
                    </a:ext>
                  </a:extLst>
                </a:gridCol>
              </a:tblGrid>
              <a:tr h="4880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1473970607"/>
                  </a:ext>
                </a:extLst>
              </a:tr>
              <a:tr h="434857">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提高农产品产量。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与有机肥料和天然农药相比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化肥和合成农药用量少、见效快。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降低生产成本</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促进农业机械化发展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滥用化肥、农药会破坏生态环境。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研究和施用杀虫剂等农药已经进入了恶性循环。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影响食品品质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883377440"/>
                  </a:ext>
                </a:extLst>
              </a:tr>
            </a:tbl>
          </a:graphicData>
        </a:graphic>
      </p:graphicFrame>
    </p:spTree>
    <p:extLst>
      <p:ext uri="{BB962C8B-B14F-4D97-AF65-F5344CB8AC3E}">
        <p14:creationId xmlns:p14="http://schemas.microsoft.com/office/powerpoint/2010/main" val="4068811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抗生素的利与弊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生素具有良好的抗菌作用，但同时也会使细菌产生抗药性，并且还会出现一些毒副作用，这些问题已经日益为人们所关注。抗生素诱发细菌产生抗体，这种抗体是可以传递的。例如，青霉素在早期使用中，可以治疗大多数细菌引起的疾病，但是现在临床治疗中常常无效。另外，抗生素会产生副作用，轻则出现皮疹，重则出现严重的贫血症状，甚至休克、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7391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食品添加剂的利与弊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）控制食品的化学变化、物理变化、微生物变化，以减少因食品变质而引起的损耗，降低微生物的危害，保证食品的质量。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）延长食品的有效保存期。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）便于食品加工，有利于加工工艺。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）改善食品的色、香、味和营养价值。但是如果使用不当也会对人体造成危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77801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列食品添加剂与类别对应正确的一组是（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着色剂</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胡萝卜素、苯甲酸钠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调味剂</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亚硝酸钠、味精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防腐剂</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胭脂红、山梨酸钾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营养强化剂</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酱油中加铁、粮食制品中加赖氨酸</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eps" descr="id:2147494955;FounderCES"/>
          <p:cNvPicPr/>
          <p:nvPr/>
        </p:nvPicPr>
        <p:blipFill>
          <a:blip r:embed="rId2"/>
          <a:stretch>
            <a:fillRect/>
          </a:stretch>
        </p:blipFill>
        <p:spPr>
          <a:xfrm>
            <a:off x="478582" y="908720"/>
            <a:ext cx="922089" cy="370265"/>
          </a:xfrm>
          <a:prstGeom prst="rect">
            <a:avLst/>
          </a:prstGeom>
        </p:spPr>
      </p:pic>
      <p:sp>
        <p:nvSpPr>
          <p:cNvPr id="4" name="内容占位符 1"/>
          <p:cNvSpPr txBox="1">
            <a:spLocks/>
          </p:cNvSpPr>
          <p:nvPr/>
        </p:nvSpPr>
        <p:spPr bwMode="auto">
          <a:xfrm>
            <a:off x="360854" y="35730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胡萝卜素是着色剂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苯甲酸钠是防腐剂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亚硝酸钠是防腐剂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味精是调味剂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胭脂红是着色剂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山梨酸钾是防腐剂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酱油中加铁、粮食制品中加赖氨酸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均能起到强化营养的作用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故均为营养强化剂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解析.eps" descr="id:2147491725;FounderCES"/>
          <p:cNvPicPr/>
          <p:nvPr/>
        </p:nvPicPr>
        <p:blipFill>
          <a:blip r:embed="rId3"/>
          <a:stretch>
            <a:fillRect/>
          </a:stretch>
        </p:blipFill>
        <p:spPr>
          <a:xfrm>
            <a:off x="478581" y="3755867"/>
            <a:ext cx="952351" cy="340005"/>
          </a:xfrm>
          <a:prstGeom prst="rect">
            <a:avLst/>
          </a:prstGeom>
        </p:spPr>
      </p:pic>
      <p:pic>
        <p:nvPicPr>
          <p:cNvPr id="8" name="图片 7">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84913" y="5409887"/>
            <a:ext cx="1046020" cy="423292"/>
          </a:xfrm>
          <a:prstGeom prst="rect">
            <a:avLst/>
          </a:prstGeom>
        </p:spPr>
      </p:pic>
      <p:sp>
        <p:nvSpPr>
          <p:cNvPr id="9" name="内容占位符 1"/>
          <p:cNvSpPr txBox="1">
            <a:spLocks/>
          </p:cNvSpPr>
          <p:nvPr/>
        </p:nvSpPr>
        <p:spPr bwMode="auto">
          <a:xfrm>
            <a:off x="1342678" y="5247784"/>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152495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279223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合理使用食品添加剂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对人体不会产生不良影响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而三聚氰胺、瘦肉精、福尔马林、苏丹红等为有毒物质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不属于食品添加剂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食品加工过程中不能使用这些有毒物质。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食品添加剂使用不当也会对人体造成危害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如过量使用防腐剂亚硝酸钠会有致癌的可能。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2"/>
          <a:stretch>
            <a:fillRect/>
          </a:stretch>
        </p:blipFill>
        <p:spPr>
          <a:xfrm>
            <a:off x="555968" y="1015502"/>
            <a:ext cx="1641475" cy="359410"/>
          </a:xfrm>
          <a:prstGeom prst="rect">
            <a:avLst/>
          </a:prstGeom>
        </p:spPr>
      </p:pic>
    </p:spTree>
    <p:extLst>
      <p:ext uri="{BB962C8B-B14F-4D97-AF65-F5344CB8AC3E}">
        <p14:creationId xmlns:p14="http://schemas.microsoft.com/office/powerpoint/2010/main" val="340068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1630710" y="5402094"/>
            <a:ext cx="1800200" cy="342900"/>
          </a:xfrm>
          <a:prstGeom prst="rect">
            <a:avLst/>
          </a:prstGeom>
        </p:spPr>
      </p:pic>
      <p:pic>
        <p:nvPicPr>
          <p:cNvPr id="7" name="图片 6"/>
          <p:cNvPicPr>
            <a:picLocks noChangeAspect="1"/>
          </p:cNvPicPr>
          <p:nvPr/>
        </p:nvPicPr>
        <p:blipFill>
          <a:blip r:embed="rId2"/>
          <a:stretch>
            <a:fillRect/>
          </a:stretch>
        </p:blipFill>
        <p:spPr>
          <a:xfrm>
            <a:off x="4232714" y="5402094"/>
            <a:ext cx="638356" cy="342900"/>
          </a:xfrm>
          <a:prstGeom prst="rect">
            <a:avLst/>
          </a:prstGeom>
        </p:spPr>
      </p:pic>
      <p:pic>
        <p:nvPicPr>
          <p:cNvPr id="5"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4"/>
          <a:stretch>
            <a:fillRect/>
          </a:stretch>
        </p:blipFill>
        <p:spPr>
          <a:xfrm>
            <a:off x="432452" y="1458906"/>
            <a:ext cx="1296144" cy="358243"/>
          </a:xfrm>
          <a:prstGeom prst="rect">
            <a:avLst/>
          </a:prstGeom>
        </p:spPr>
      </p:pic>
      <p:sp>
        <p:nvSpPr>
          <p:cNvPr id="13" name="内容占位符 1"/>
          <p:cNvSpPr txBox="1">
            <a:spLocks/>
          </p:cNvSpPr>
          <p:nvPr/>
        </p:nvSpPr>
        <p:spPr bwMode="auto">
          <a:xfrm>
            <a:off x="360854" y="1342509"/>
            <a:ext cx="11485848"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23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sz="2300"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肥、农药的合理施用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合理施用化肥</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）考虑因素：除了要考虑土壤酸碱性、作物营养状况等因素，还必须根据化肥本身的性质进行科学施用。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）应用实例：硝酸铵是一种高效氮肥，但受热或经撞击易发生爆炸，因此必须作改性处理后才能施用。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）过量施用化肥的危害</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很多化肥易溶于水，过量施用不仅会造成浪费，部分化肥随着雨水流入河流和湖泊，还会造成</a:t>
            </a:r>
            <a:r>
              <a:rPr lang="zh-CN" altLang="zh-CN" sz="2300" b="1">
                <a:latin typeface="Times New Roman" panose="02020603050405020304" pitchFamily="18" charset="0"/>
                <a:ea typeface="宋体" panose="02010600030101010101" pitchFamily="2" charset="-122"/>
                <a:cs typeface="Times New Roman" panose="02020603050405020304" pitchFamily="18" charset="0"/>
              </a:rPr>
              <a:t>水体富营养化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a:t>
            </a:r>
            <a:r>
              <a:rPr lang="zh-CN" altLang="zh-CN" sz="2300" b="1">
                <a:latin typeface="Times New Roman" panose="02020603050405020304" pitchFamily="18" charset="0"/>
                <a:ea typeface="宋体" panose="02010600030101010101" pitchFamily="2" charset="-122"/>
                <a:cs typeface="Times New Roman" panose="02020603050405020304" pitchFamily="18" charset="0"/>
              </a:rPr>
              <a:t>水华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等污染现象。</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40000"/>
              </a:lnSpc>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不合理施用化肥还会影响土壤的酸碱性和土壤结构。</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4281"/>
          </a:xfrm>
        </p:spPr>
        <p:txBody>
          <a:bodyPr/>
          <a:lstStyle/>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合理施用农药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）农药的发展：早期农药有除虫菊、烟草等植物和波尔多液、石灰硫黄合剂等无机物。现在人们研制出了有机氯农药、有机磷农药、氨基甲酸酯和拟除虫菊酯类农药等有机合成农药。</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）农药的发展方向：高效、低毒和低残留。</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）不合理施用农药的危害：农药对生态系统和自然环境的影响是广泛而复杂的。</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农药可能会破坏害虫与天敌之间的生态平衡，一些害虫还会产生抗药性。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蜜蜂等传粉昆虫对农药很敏感，大田用药如不注意就会引起这些昆虫的大量死亡。</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农药施用方法、用量和时机不当，会造成土壤和作物的农药残留超标，以及大气、地表水和地下水的污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染</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6980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2.eps" descr="id:2147491537;FounderCES"/>
          <p:cNvPicPr/>
          <p:nvPr/>
        </p:nvPicPr>
        <p:blipFill>
          <a:blip r:embed="rId2"/>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合</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理用药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药物的分类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：药物按来源分为天然药物与合成药物。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药物的作用机理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）有的药物是通过改变机体细胞周围的物理、化学环境而发挥药效，如抗酸药。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）更多药物是通过药物分子与机体生物大分子的功能基团结合而发挥药效，其分子结构与生物活性密切相关。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4722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阿司匹林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）阿司匹林化学名称为乙酰水杨酸，具有解热镇痛的作用。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）以水杨酸为原料制取阿司匹林的化学方程式为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694606" y="2564904"/>
            <a:ext cx="5633722" cy="1800201"/>
          </a:xfrm>
          <a:prstGeom prst="rect">
            <a:avLst/>
          </a:prstGeom>
        </p:spPr>
      </p:pic>
      <p:pic>
        <p:nvPicPr>
          <p:cNvPr id="3" name="图片 2"/>
          <p:cNvPicPr>
            <a:picLocks noChangeAspect="1"/>
          </p:cNvPicPr>
          <p:nvPr/>
        </p:nvPicPr>
        <p:blipFill>
          <a:blip r:embed="rId3"/>
          <a:stretch>
            <a:fillRect/>
          </a:stretch>
        </p:blipFill>
        <p:spPr>
          <a:xfrm>
            <a:off x="6455246" y="2636911"/>
            <a:ext cx="3959183" cy="1800201"/>
          </a:xfrm>
          <a:prstGeom prst="rect">
            <a:avLst/>
          </a:prstGeom>
        </p:spPr>
      </p:pic>
      <p:sp>
        <p:nvSpPr>
          <p:cNvPr id="6" name="内容占位符 4"/>
          <p:cNvSpPr txBox="1">
            <a:spLocks/>
          </p:cNvSpPr>
          <p:nvPr/>
        </p:nvSpPr>
        <p:spPr bwMode="auto">
          <a:xfrm>
            <a:off x="360854" y="4601142"/>
            <a:ext cx="11485848" cy="55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）不良反应：长期大量服用阿司匹林会导致胃痛、头痛、眩晕、恶心等不适症状。</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7448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合理用药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）在医生、药师指导下，遵循安全、有效、经济和适当等原则。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）滥用药物危害巨大。例如，无处方长期服用安眠药或镇静剂；滥用抗生素；运动员服用兴奋剂等。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）拒绝毒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33004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580;FounderCES"/>
          <p:cNvPicPr/>
          <p:nvPr/>
        </p:nvPicPr>
        <p:blipFill>
          <a:blip r:embed="rId2"/>
          <a:stretch>
            <a:fillRect/>
          </a:stretch>
        </p:blipFill>
        <p:spPr>
          <a:xfrm>
            <a:off x="501562" y="925602"/>
            <a:ext cx="1290416" cy="343158"/>
          </a:xfrm>
          <a:prstGeom prst="rect">
            <a:avLst/>
          </a:prstGeom>
        </p:spPr>
      </p:pic>
      <p:sp>
        <p:nvSpPr>
          <p:cNvPr id="4" name="内容占位符 3"/>
          <p:cNvSpPr>
            <a:spLocks noGrp="1"/>
          </p:cNvSpPr>
          <p:nvPr>
            <p:ph idx="1"/>
          </p:nvPr>
        </p:nvSpPr>
        <p:spPr>
          <a:xfrm>
            <a:off x="360854" y="746120"/>
            <a:ext cx="11485848" cy="5008230"/>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安</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全使用食品添加剂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食品添加剂的概念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食品添加剂是指为改善食品品质和色、香、味，以及防腐、保鲜和加工工艺的需要而加入食品中的人工合成或天然物质。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食品添加剂的类别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）着色剂、增味剂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着色剂包括天然色素（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如红曲红、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胡萝卜素、姜黄等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）和合成色素（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如苋菜红、柠檬黄、靛蓝等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增味剂：增加食品的鲜味，如味精（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主要成分为谷氨酸钠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6955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19194"/>
          </a:xfrm>
        </p:spPr>
        <p:txBody>
          <a:bodyPr/>
          <a:lstStyle/>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）膨松剂、凝固剂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膨松剂：使食品松软或酥脆（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凝固剂：改善食品的形态。如制作豆腐的盐卤。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）防腐剂、抗氧化剂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防腐剂：防止食品腐败变质，需要杀灭微生物或者控制其滋生条件。常见的防腐剂有苯甲酸及其钠盐、山梨酸及其钾盐等。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抗氧化剂：防止食品在空气中被氧化而变质，如抗坏血酸（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）营养强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剂</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于人们的年龄阶段（</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如婴幼儿时期、中老年时期等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）、工作环境及地方性营养状况等的特殊要求，需要在食品中加入营养强化剂，以补充必要的营养成分。如在食盐中添加碘酸钾，在奶粉中添加维生素、碳酸钙、硫酸亚铁、硫酸锌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633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使用原则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在规定范围内合理使用食品添加剂，对人体健康不会产生不良影响，但是违反规定，将一些不能作为食品添加剂的物质当作食品添加剂，或者超量使用食品添加剂，都会损害人体健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140968"/>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天然食品添加剂与合成食品添加剂都有安全用量。天然食品添加剂与合成食品添加剂只要符合国家标准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都是安全的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天然食品添加剂一般比合成食品添加剂成本高、用量大。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1638;FounderCES"/>
          <p:cNvPicPr/>
          <p:nvPr/>
        </p:nvPicPr>
        <p:blipFill>
          <a:blip r:embed="rId2"/>
          <a:stretch>
            <a:fillRect/>
          </a:stretch>
        </p:blipFill>
        <p:spPr>
          <a:xfrm>
            <a:off x="478582" y="3222934"/>
            <a:ext cx="1944216" cy="454668"/>
          </a:xfrm>
          <a:prstGeom prst="rect">
            <a:avLst/>
          </a:prstGeom>
        </p:spPr>
      </p:pic>
    </p:spTree>
    <p:extLst>
      <p:ext uri="{BB962C8B-B14F-4D97-AF65-F5344CB8AC3E}">
        <p14:creationId xmlns:p14="http://schemas.microsoft.com/office/powerpoint/2010/main" val="2547466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1520</TotalTime>
  <Words>2083</Words>
  <Application>Microsoft Office PowerPoint</Application>
  <PresentationFormat>自定义</PresentationFormat>
  <Paragraphs>73</Paragraphs>
  <Slides>14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Calibri</vt:lpstr>
      <vt:lpstr>仿宋</vt:lpstr>
      <vt:lpstr>黑体</vt:lpstr>
      <vt:lpstr>楷体</vt:lpstr>
      <vt:lpstr>宋体</vt:lpstr>
      <vt:lpstr>微软雅黑</vt:lpstr>
      <vt:lpstr>Arial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450</cp:revision>
  <dcterms:created xsi:type="dcterms:W3CDTF">2020-11-06T05:24:00Z</dcterms:created>
  <dcterms:modified xsi:type="dcterms:W3CDTF">2025-10-12T07:59:13Z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